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1"/>
  </p:notesMasterIdLst>
  <p:sldIdLst>
    <p:sldId id="257" r:id="rId2"/>
    <p:sldId id="301" r:id="rId3"/>
    <p:sldId id="302" r:id="rId4"/>
    <p:sldId id="258" r:id="rId5"/>
    <p:sldId id="4949" r:id="rId6"/>
    <p:sldId id="4989" r:id="rId7"/>
    <p:sldId id="4946" r:id="rId8"/>
    <p:sldId id="263" r:id="rId9"/>
    <p:sldId id="4971" r:id="rId10"/>
    <p:sldId id="4973" r:id="rId11"/>
    <p:sldId id="4974" r:id="rId12"/>
    <p:sldId id="266" r:id="rId13"/>
    <p:sldId id="369" r:id="rId14"/>
    <p:sldId id="370" r:id="rId15"/>
    <p:sldId id="5030" r:id="rId16"/>
    <p:sldId id="4952" r:id="rId17"/>
    <p:sldId id="4985" r:id="rId18"/>
    <p:sldId id="4967" r:id="rId19"/>
    <p:sldId id="4966" r:id="rId20"/>
    <p:sldId id="4975" r:id="rId21"/>
    <p:sldId id="4976" r:id="rId22"/>
    <p:sldId id="4953" r:id="rId23"/>
    <p:sldId id="4955" r:id="rId24"/>
    <p:sldId id="4956" r:id="rId25"/>
    <p:sldId id="4969" r:id="rId26"/>
    <p:sldId id="4970" r:id="rId27"/>
    <p:sldId id="4968" r:id="rId28"/>
    <p:sldId id="4960" r:id="rId29"/>
    <p:sldId id="4959" r:id="rId30"/>
    <p:sldId id="5000" r:id="rId31"/>
    <p:sldId id="4957" r:id="rId32"/>
    <p:sldId id="4958" r:id="rId33"/>
    <p:sldId id="265" r:id="rId34"/>
    <p:sldId id="4961" r:id="rId35"/>
    <p:sldId id="4962" r:id="rId36"/>
    <p:sldId id="4963" r:id="rId37"/>
    <p:sldId id="5001" r:id="rId38"/>
    <p:sldId id="264" r:id="rId39"/>
    <p:sldId id="4964" r:id="rId40"/>
    <p:sldId id="261" r:id="rId41"/>
    <p:sldId id="5002" r:id="rId42"/>
    <p:sldId id="4965" r:id="rId43"/>
    <p:sldId id="262" r:id="rId44"/>
    <p:sldId id="271" r:id="rId45"/>
    <p:sldId id="5007" r:id="rId46"/>
    <p:sldId id="5008" r:id="rId47"/>
    <p:sldId id="5009" r:id="rId48"/>
    <p:sldId id="5010" r:id="rId49"/>
    <p:sldId id="5011" r:id="rId50"/>
    <p:sldId id="5012" r:id="rId51"/>
    <p:sldId id="5013" r:id="rId52"/>
    <p:sldId id="5014" r:id="rId53"/>
    <p:sldId id="5015" r:id="rId54"/>
    <p:sldId id="5016" r:id="rId55"/>
    <p:sldId id="5017" r:id="rId56"/>
    <p:sldId id="5018" r:id="rId57"/>
    <p:sldId id="5019" r:id="rId58"/>
    <p:sldId id="5020" r:id="rId59"/>
    <p:sldId id="5021" r:id="rId60"/>
    <p:sldId id="5022" r:id="rId61"/>
    <p:sldId id="4950" r:id="rId62"/>
    <p:sldId id="4926" r:id="rId63"/>
    <p:sldId id="4928" r:id="rId64"/>
    <p:sldId id="4929" r:id="rId65"/>
    <p:sldId id="4930" r:id="rId66"/>
    <p:sldId id="4931" r:id="rId67"/>
    <p:sldId id="4932" r:id="rId68"/>
    <p:sldId id="4933" r:id="rId69"/>
    <p:sldId id="4991" r:id="rId70"/>
    <p:sldId id="5027" r:id="rId71"/>
    <p:sldId id="4992" r:id="rId72"/>
    <p:sldId id="4993" r:id="rId73"/>
    <p:sldId id="4994" r:id="rId74"/>
    <p:sldId id="4995" r:id="rId75"/>
    <p:sldId id="4996" r:id="rId76"/>
    <p:sldId id="4997" r:id="rId77"/>
    <p:sldId id="4998" r:id="rId78"/>
    <p:sldId id="4999" r:id="rId79"/>
    <p:sldId id="303" r:id="rId8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301"/>
            <p14:sldId id="302"/>
            <p14:sldId id="258"/>
            <p14:sldId id="4949"/>
            <p14:sldId id="4989"/>
            <p14:sldId id="4946"/>
          </p14:sldIdLst>
        </p14:section>
        <p14:section name="DAY 1" id="{53B3C7C3-4ADF-4046-B477-9F8F4D7B9720}">
          <p14:sldIdLst>
            <p14:sldId id="263"/>
            <p14:sldId id="4971"/>
            <p14:sldId id="4973"/>
            <p14:sldId id="4974"/>
            <p14:sldId id="266"/>
            <p14:sldId id="369"/>
            <p14:sldId id="370"/>
            <p14:sldId id="5030"/>
            <p14:sldId id="4952"/>
            <p14:sldId id="4985"/>
            <p14:sldId id="4967"/>
            <p14:sldId id="4966"/>
            <p14:sldId id="4975"/>
            <p14:sldId id="4976"/>
          </p14:sldIdLst>
        </p14:section>
        <p14:section name="DAY 2" id="{65B9012F-2D0B-4648-A424-2E2CD0B3D7EF}">
          <p14:sldIdLst>
            <p14:sldId id="4953"/>
            <p14:sldId id="4955"/>
            <p14:sldId id="4956"/>
            <p14:sldId id="4969"/>
            <p14:sldId id="4970"/>
            <p14:sldId id="4968"/>
            <p14:sldId id="4960"/>
            <p14:sldId id="4959"/>
            <p14:sldId id="5000"/>
            <p14:sldId id="4957"/>
            <p14:sldId id="4958"/>
            <p14:sldId id="265"/>
            <p14:sldId id="4961"/>
            <p14:sldId id="4962"/>
            <p14:sldId id="4963"/>
            <p14:sldId id="5001"/>
            <p14:sldId id="264"/>
            <p14:sldId id="4964"/>
            <p14:sldId id="261"/>
            <p14:sldId id="5002"/>
            <p14:sldId id="4965"/>
            <p14:sldId id="262"/>
            <p14:sldId id="271"/>
            <p14:sldId id="5007"/>
            <p14:sldId id="5008"/>
            <p14:sldId id="5009"/>
            <p14:sldId id="5010"/>
            <p14:sldId id="5011"/>
            <p14:sldId id="5012"/>
            <p14:sldId id="5013"/>
            <p14:sldId id="5014"/>
            <p14:sldId id="5015"/>
            <p14:sldId id="5016"/>
            <p14:sldId id="5017"/>
            <p14:sldId id="5018"/>
            <p14:sldId id="5019"/>
            <p14:sldId id="5020"/>
            <p14:sldId id="5021"/>
            <p14:sldId id="5022"/>
          </p14:sldIdLst>
        </p14:section>
        <p14:section name="ENDING" id="{DC6E271A-6F19-4C08-BC8F-D9AC4521F3E2}">
          <p14:sldIdLst>
            <p14:sldId id="4950"/>
            <p14:sldId id="4926"/>
            <p14:sldId id="4928"/>
            <p14:sldId id="4929"/>
            <p14:sldId id="4930"/>
            <p14:sldId id="4931"/>
            <p14:sldId id="4932"/>
            <p14:sldId id="4933"/>
            <p14:sldId id="4991"/>
            <p14:sldId id="5027"/>
            <p14:sldId id="4992"/>
            <p14:sldId id="4993"/>
            <p14:sldId id="4994"/>
            <p14:sldId id="4995"/>
            <p14:sldId id="4996"/>
            <p14:sldId id="4997"/>
            <p14:sldId id="4998"/>
            <p14:sldId id="4999"/>
            <p14:sldId id="3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6164" autoAdjust="0"/>
    <p:restoredTop sz="95256" autoAdjust="0"/>
  </p:normalViewPr>
  <p:slideViewPr>
    <p:cSldViewPr snapToGrid="0" snapToObjects="1">
      <p:cViewPr varScale="1">
        <p:scale>
          <a:sx n="141" d="100"/>
          <a:sy n="141" d="100"/>
        </p:scale>
        <p:origin x="114" y="28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584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AZ-303: Microsoft Azure Architect Technologies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Passthrough Authentication</a:t>
            </a:r>
          </a:p>
        </p:txBody>
      </p:sp>
      <p:pic>
        <p:nvPicPr>
          <p:cNvPr id="3074" name="Picture 2" descr="Azure AD Pass-through Authentication">
            <a:extLst>
              <a:ext uri="{FF2B5EF4-FFF2-40B4-BE49-F238E27FC236}">
                <a16:creationId xmlns:a16="http://schemas.microsoft.com/office/drawing/2014/main" id="{4BE8C668-0865-4DEA-83B7-01616D81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" y="783794"/>
            <a:ext cx="8517835" cy="38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821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876245"/>
            <a:ext cx="8706678" cy="35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825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Storage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3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299523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 – RA/GRS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43478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Compute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182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2AF54D-1B85-4A83-9279-BB01A9DA3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VM Dedicated Host</a:t>
            </a:r>
          </a:p>
        </p:txBody>
      </p:sp>
      <p:pic>
        <p:nvPicPr>
          <p:cNvPr id="12290" name="Picture 2" descr="View of the new resources for dedicated hosts.">
            <a:extLst>
              <a:ext uri="{FF2B5EF4-FFF2-40B4-BE49-F238E27FC236}">
                <a16:creationId xmlns:a16="http://schemas.microsoft.com/office/drawing/2014/main" id="{F341AB73-6390-4633-97CF-01256B799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2900"/>
            <a:ext cx="9144000" cy="191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62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Reservations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ADE24-E4AE-46B1-A1B3-3055194A1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08" y="560553"/>
            <a:ext cx="7307317" cy="410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56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Scale Sets</a:t>
            </a:r>
          </a:p>
        </p:txBody>
      </p:sp>
      <p:pic>
        <p:nvPicPr>
          <p:cNvPr id="10242" name="Picture 2" descr="Image result for azure vm scale sets">
            <a:extLst>
              <a:ext uri="{FF2B5EF4-FFF2-40B4-BE49-F238E27FC236}">
                <a16:creationId xmlns:a16="http://schemas.microsoft.com/office/drawing/2014/main" id="{B0C5A451-F152-4059-918F-FA45D32F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75" y="560553"/>
            <a:ext cx="3875389" cy="445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060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Batch</a:t>
            </a:r>
          </a:p>
        </p:txBody>
      </p:sp>
      <p:sp>
        <p:nvSpPr>
          <p:cNvPr id="3" name="AutoShape 2" descr="Image result for azure batch diagram">
            <a:extLst>
              <a:ext uri="{FF2B5EF4-FFF2-40B4-BE49-F238E27FC236}">
                <a16:creationId xmlns:a16="http://schemas.microsoft.com/office/drawing/2014/main" id="{3EFBAA0E-6038-4E86-948A-52FCAB7D1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8875" y="923925"/>
            <a:ext cx="4286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70" name="Picture 6" descr="Diagram of big compute using Azure Batch">
            <a:extLst>
              <a:ext uri="{FF2B5EF4-FFF2-40B4-BE49-F238E27FC236}">
                <a16:creationId xmlns:a16="http://schemas.microsoft.com/office/drawing/2014/main" id="{93045194-5611-4F9A-A801-83E9EE047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078" y="773256"/>
            <a:ext cx="4979843" cy="379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351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519417"/>
            <a:ext cx="6386148" cy="2466818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856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041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Hybrid Networking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60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72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93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73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513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1947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558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36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timw.info/az303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653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8234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Federated Identity</a:t>
            </a:r>
          </a:p>
        </p:txBody>
      </p:sp>
      <p:pic>
        <p:nvPicPr>
          <p:cNvPr id="5124" name="Picture 4" descr="What is Azure AD Connect">
            <a:extLst>
              <a:ext uri="{FF2B5EF4-FFF2-40B4-BE49-F238E27FC236}">
                <a16:creationId xmlns:a16="http://schemas.microsoft.com/office/drawing/2014/main" id="{7EAB5DE3-D6E2-473C-800A-9D9B2A8BF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" y="738312"/>
            <a:ext cx="7223759" cy="402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34470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2 Implement Azure Workloads and Security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1721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Migrate</a:t>
            </a:r>
          </a:p>
        </p:txBody>
      </p:sp>
      <p:pic>
        <p:nvPicPr>
          <p:cNvPr id="6148" name="Picture 4" descr="Architecture">
            <a:extLst>
              <a:ext uri="{FF2B5EF4-FFF2-40B4-BE49-F238E27FC236}">
                <a16:creationId xmlns:a16="http://schemas.microsoft.com/office/drawing/2014/main" id="{37EDBB5D-145F-44AC-89A2-03EA22AEB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33" y="597477"/>
            <a:ext cx="6890334" cy="40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6251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Message-Based Architecture</a:t>
            </a:r>
          </a:p>
        </p:txBody>
      </p:sp>
      <p:pic>
        <p:nvPicPr>
          <p:cNvPr id="7170" name="Picture 2" descr="Reference architecture for enterprise integration using queues and events">
            <a:extLst>
              <a:ext uri="{FF2B5EF4-FFF2-40B4-BE49-F238E27FC236}">
                <a16:creationId xmlns:a16="http://schemas.microsoft.com/office/drawing/2014/main" id="{F75816F4-4172-4449-ABBF-8ED60C1BC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98" y="755388"/>
            <a:ext cx="7343804" cy="392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7349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28085612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2050" name="Picture 2" descr="Azure Monitor overview">
            <a:extLst>
              <a:ext uri="{FF2B5EF4-FFF2-40B4-BE49-F238E27FC236}">
                <a16:creationId xmlns:a16="http://schemas.microsoft.com/office/drawing/2014/main" id="{EBCE85CC-78BA-476B-83EB-14CFB2BBD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697" y="694763"/>
            <a:ext cx="7214260" cy="39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2136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3: Create and Deploy Apps in Azure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7219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Lifecycle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2CBA6-489F-4087-9B0B-4D591B24E1D1}"/>
              </a:ext>
            </a:extLst>
          </p:cNvPr>
          <p:cNvSpPr txBox="1"/>
          <p:nvPr/>
        </p:nvSpPr>
        <p:spPr>
          <a:xfrm>
            <a:off x="0" y="47741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https://timw.info/3635f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76FB6-5F09-4FAA-8797-DBC3CAE4DB98}"/>
              </a:ext>
            </a:extLst>
          </p:cNvPr>
          <p:cNvGrpSpPr/>
          <p:nvPr/>
        </p:nvGrpSpPr>
        <p:grpSpPr>
          <a:xfrm>
            <a:off x="124691" y="796925"/>
            <a:ext cx="9144000" cy="3549650"/>
            <a:chOff x="124691" y="796925"/>
            <a:chExt cx="9144000" cy="3549650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796DB83A-08C9-4AD3-9A28-17E2AB2AF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91" y="796925"/>
              <a:ext cx="9144000" cy="354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754AE9-C67C-415E-9C89-9B0486316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773" y="1240875"/>
              <a:ext cx="504762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4274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342D18-76E5-4401-B003-5AC6400F4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619" y="795559"/>
            <a:ext cx="7304762" cy="35523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387CB47-180F-4CBC-8CDA-EE7B619010C7}"/>
              </a:ext>
            </a:extLst>
          </p:cNvPr>
          <p:cNvGrpSpPr/>
          <p:nvPr/>
        </p:nvGrpSpPr>
        <p:grpSpPr>
          <a:xfrm>
            <a:off x="254000" y="2482850"/>
            <a:ext cx="6781800" cy="831850"/>
            <a:chOff x="254000" y="2482850"/>
            <a:chExt cx="6781800" cy="83185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F004DC1-E8CC-4097-BA3F-7A3D196D118D}"/>
                </a:ext>
              </a:extLst>
            </p:cNvPr>
            <p:cNvSpPr/>
            <p:nvPr/>
          </p:nvSpPr>
          <p:spPr>
            <a:xfrm>
              <a:off x="2235200" y="2921000"/>
              <a:ext cx="4800600" cy="3937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Speech Bubble: Rectangle 8">
              <a:extLst>
                <a:ext uri="{FF2B5EF4-FFF2-40B4-BE49-F238E27FC236}">
                  <a16:creationId xmlns:a16="http://schemas.microsoft.com/office/drawing/2014/main" id="{08773DB3-374D-44E3-9F18-CDE51C8C2483}"/>
                </a:ext>
              </a:extLst>
            </p:cNvPr>
            <p:cNvSpPr/>
            <p:nvPr/>
          </p:nvSpPr>
          <p:spPr>
            <a:xfrm>
              <a:off x="254000" y="2482850"/>
              <a:ext cx="1657350" cy="527050"/>
            </a:xfrm>
            <a:prstGeom prst="wedgeRectCallout">
              <a:avLst>
                <a:gd name="adj1" fmla="val 69205"/>
                <a:gd name="adj2" fmla="val 68524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Day 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707C3E-9EC7-4D20-B137-0224984E987D}"/>
              </a:ext>
            </a:extLst>
          </p:cNvPr>
          <p:cNvGrpSpPr/>
          <p:nvPr/>
        </p:nvGrpSpPr>
        <p:grpSpPr>
          <a:xfrm>
            <a:off x="2235200" y="2482850"/>
            <a:ext cx="6330950" cy="1784350"/>
            <a:chOff x="2235200" y="2482850"/>
            <a:chExt cx="6330950" cy="178435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A0C853-F6C9-4566-9865-0A9E9B02BBBE}"/>
                </a:ext>
              </a:extLst>
            </p:cNvPr>
            <p:cNvSpPr/>
            <p:nvPr/>
          </p:nvSpPr>
          <p:spPr>
            <a:xfrm>
              <a:off x="2235200" y="3314700"/>
              <a:ext cx="4800600" cy="9525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Speech Bubble: Rectangle 10">
              <a:extLst>
                <a:ext uri="{FF2B5EF4-FFF2-40B4-BE49-F238E27FC236}">
                  <a16:creationId xmlns:a16="http://schemas.microsoft.com/office/drawing/2014/main" id="{DD61E93A-4327-4A51-A6E6-B3F5B880C3B5}"/>
                </a:ext>
              </a:extLst>
            </p:cNvPr>
            <p:cNvSpPr/>
            <p:nvPr/>
          </p:nvSpPr>
          <p:spPr>
            <a:xfrm>
              <a:off x="6908800" y="2482850"/>
              <a:ext cx="1657350" cy="527050"/>
            </a:xfrm>
            <a:prstGeom prst="wedgeRectCallout">
              <a:avLst>
                <a:gd name="adj1" fmla="val -41523"/>
                <a:gd name="adj2" fmla="val 180572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Day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5: Develop for the Cloud and for Azure Storage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5038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</a:t>
            </a:r>
          </a:p>
        </p:txBody>
      </p:sp>
      <p:pic>
        <p:nvPicPr>
          <p:cNvPr id="3074" name="Picture 2" descr="Introduction to Azure Cosmos DB | Microsoft Docs">
            <a:extLst>
              <a:ext uri="{FF2B5EF4-FFF2-40B4-BE49-F238E27FC236}">
                <a16:creationId xmlns:a16="http://schemas.microsoft.com/office/drawing/2014/main" id="{F44F6C2D-54A6-4F31-B1E0-654B109A3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61" y="627043"/>
            <a:ext cx="5620678" cy="446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597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3C9904-B128-41FC-AAD2-2A3AE720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7" y="1245594"/>
            <a:ext cx="8634845" cy="28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040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6: Exam AZ-300 Exam Strategy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8987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6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Grasp the content</a:t>
            </a:r>
          </a:p>
          <a:p>
            <a:r>
              <a:rPr lang="en-US" dirty="0"/>
              <a:t>Acquire the hands-on skills</a:t>
            </a:r>
          </a:p>
          <a:p>
            <a:r>
              <a:rPr lang="en-US" dirty="0"/>
              <a:t>Master computer-based testing</a:t>
            </a:r>
          </a:p>
          <a:p>
            <a:r>
              <a:rPr lang="en-US" dirty="0"/>
              <a:t>Comprehend what to expect before, during, and after the exam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9359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Migrate</a:t>
            </a:r>
          </a:p>
        </p:txBody>
      </p:sp>
      <p:pic>
        <p:nvPicPr>
          <p:cNvPr id="6148" name="Picture 4" descr="Architecture">
            <a:extLst>
              <a:ext uri="{FF2B5EF4-FFF2-40B4-BE49-F238E27FC236}">
                <a16:creationId xmlns:a16="http://schemas.microsoft.com/office/drawing/2014/main" id="{37EDBB5D-145F-44AC-89A2-03EA22AEB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33" y="597477"/>
            <a:ext cx="6890334" cy="40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1803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Core Networking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44144D-3F22-4064-9D73-2AC9EF7E2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4001"/>
            <a:ext cx="9144000" cy="373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921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Core Networking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6E1FA6-3128-4178-8266-FE71D0187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211" y="680281"/>
            <a:ext cx="6611578" cy="407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6267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0210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84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Architect is an expert-level certification</a:t>
            </a:r>
          </a:p>
          <a:p>
            <a:pPr lvl="1"/>
            <a:r>
              <a:rPr lang="en-US" dirty="0"/>
              <a:t>You should already know how to deploy and configure Azure resources</a:t>
            </a:r>
          </a:p>
          <a:p>
            <a:r>
              <a:rPr lang="en-US" dirty="0"/>
              <a:t>This is a "crash course"</a:t>
            </a:r>
          </a:p>
          <a:p>
            <a:pPr lvl="1"/>
            <a:r>
              <a:rPr lang="en-US" dirty="0"/>
              <a:t>Please plan to review these materials more than once</a:t>
            </a:r>
          </a:p>
          <a:p>
            <a:pPr lvl="1"/>
            <a:r>
              <a:rPr lang="en-US" dirty="0"/>
              <a:t>Recording takes ~24 hours to process</a:t>
            </a:r>
          </a:p>
          <a:p>
            <a:pPr lvl="1"/>
            <a:r>
              <a:rPr lang="en-US" dirty="0"/>
              <a:t>Five-minute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4766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Hybrid Networking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50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9471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6659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98577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5559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6115514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Lifecycle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2CBA6-489F-4087-9B0B-4D591B24E1D1}"/>
              </a:ext>
            </a:extLst>
          </p:cNvPr>
          <p:cNvSpPr txBox="1"/>
          <p:nvPr/>
        </p:nvSpPr>
        <p:spPr>
          <a:xfrm>
            <a:off x="0" y="47741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https://timw.info/3635f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76FB6-5F09-4FAA-8797-DBC3CAE4DB98}"/>
              </a:ext>
            </a:extLst>
          </p:cNvPr>
          <p:cNvGrpSpPr/>
          <p:nvPr/>
        </p:nvGrpSpPr>
        <p:grpSpPr>
          <a:xfrm>
            <a:off x="124691" y="796925"/>
            <a:ext cx="9144000" cy="3549650"/>
            <a:chOff x="124691" y="796925"/>
            <a:chExt cx="9144000" cy="3549650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796DB83A-08C9-4AD3-9A28-17E2AB2AF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91" y="796925"/>
              <a:ext cx="9144000" cy="354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754AE9-C67C-415E-9C89-9B0486316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773" y="1240875"/>
              <a:ext cx="504762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6088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1026" name="Picture 2" descr="Azure - Event-Driven Architecture in the Cloud with Azure Event ...">
            <a:extLst>
              <a:ext uri="{FF2B5EF4-FFF2-40B4-BE49-F238E27FC236}">
                <a16:creationId xmlns:a16="http://schemas.microsoft.com/office/drawing/2014/main" id="{4175ABB6-6537-4A4B-9980-69BC853A8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58" y="560553"/>
            <a:ext cx="6101475" cy="427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9715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</a:t>
            </a:r>
          </a:p>
        </p:txBody>
      </p:sp>
      <p:pic>
        <p:nvPicPr>
          <p:cNvPr id="3074" name="Picture 2" descr="Introduction to Azure Cosmos DB | Microsoft Docs">
            <a:extLst>
              <a:ext uri="{FF2B5EF4-FFF2-40B4-BE49-F238E27FC236}">
                <a16:creationId xmlns:a16="http://schemas.microsoft.com/office/drawing/2014/main" id="{F44F6C2D-54A6-4F31-B1E0-654B109A3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61" y="627043"/>
            <a:ext cx="5620678" cy="446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537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 Exam Update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Worldwide Learning (WWL) revisits the Azure role-based certs yearly</a:t>
            </a:r>
          </a:p>
          <a:p>
            <a:r>
              <a:rPr lang="en-US" dirty="0"/>
              <a:t>Relevant blog post: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/az2020</a:t>
            </a:r>
          </a:p>
          <a:p>
            <a:r>
              <a:rPr lang="en-US" dirty="0"/>
              <a:t>AZ-303 is available now</a:t>
            </a:r>
          </a:p>
          <a:p>
            <a:r>
              <a:rPr lang="en-US" dirty="0"/>
              <a:t>AZ-300 retires around September 30, 2020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4E2C0B-49C5-47CE-85E6-36AD6F5D6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173" y="1935824"/>
            <a:ext cx="1304913" cy="130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3C9904-B128-41FC-AAD2-2A3AE720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7" y="1245594"/>
            <a:ext cx="8634845" cy="28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8790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AZ-303</a:t>
            </a:r>
            <a:br>
              <a:rPr lang="en-US" dirty="0"/>
            </a:br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988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4932611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00957797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5227907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0319080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32701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3378543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313842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77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05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284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999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02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72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873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38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AZ-303 Exam Strategy/Tips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pPr lvl="1"/>
            <a:endParaRPr lang="en-US" dirty="0"/>
          </a:p>
          <a:p>
            <a:r>
              <a:rPr lang="en-US" dirty="0"/>
              <a:t>Expect performance-based labs, but be thankful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0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timw.info/az303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F8F4-4D10-47F1-8C07-88C7D335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20" y="1581779"/>
            <a:ext cx="2575879" cy="19799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7553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Authentication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66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61269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6671</TotalTime>
  <Words>543</Words>
  <Application>Microsoft Office PowerPoint</Application>
  <PresentationFormat>On-screen Show (16:9)</PresentationFormat>
  <Paragraphs>146</Paragraphs>
  <Slides>79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5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AZ-303: Microsoft Azure Architect Technologies Crash Course</vt:lpstr>
      <vt:lpstr>Tim Warner</vt:lpstr>
      <vt:lpstr>Course Materials</vt:lpstr>
      <vt:lpstr>Learning Goals</vt:lpstr>
      <vt:lpstr>Setting Expectations</vt:lpstr>
      <vt:lpstr>2020 Exam Update Information</vt:lpstr>
      <vt:lpstr> </vt:lpstr>
      <vt:lpstr>Authentication </vt:lpstr>
      <vt:lpstr>Hybrid Identity</vt:lpstr>
      <vt:lpstr>Passthrough Authentication</vt:lpstr>
      <vt:lpstr>Seamless Single Sign-on</vt:lpstr>
      <vt:lpstr>Azure Storage </vt:lpstr>
      <vt:lpstr>Storage Account Replication</vt:lpstr>
      <vt:lpstr>Storage Account Replication</vt:lpstr>
      <vt:lpstr>Azure Compute </vt:lpstr>
      <vt:lpstr>Azure VM Dedicated Host</vt:lpstr>
      <vt:lpstr>Azure Reservations</vt:lpstr>
      <vt:lpstr>VM Scale Sets</vt:lpstr>
      <vt:lpstr>Azure Batch</vt:lpstr>
      <vt:lpstr>Availability Set</vt:lpstr>
      <vt:lpstr>Availability Zone</vt:lpstr>
      <vt:lpstr>Hybrid Networking</vt:lpstr>
      <vt:lpstr>VNet Peering</vt:lpstr>
      <vt:lpstr>Network Virtual Appliance</vt:lpstr>
      <vt:lpstr>Load Balancing</vt:lpstr>
      <vt:lpstr>Azure Load Balancer</vt:lpstr>
      <vt:lpstr>Application Gateway</vt:lpstr>
      <vt:lpstr>Traffic Manager</vt:lpstr>
      <vt:lpstr>Front Door Service</vt:lpstr>
      <vt:lpstr>Tenant vs. Subscription</vt:lpstr>
      <vt:lpstr>Hybrid Identity</vt:lpstr>
      <vt:lpstr>Federated Identity</vt:lpstr>
      <vt:lpstr>Module 2 Implement Azure Workloads and Security </vt:lpstr>
      <vt:lpstr>Azure Migrate</vt:lpstr>
      <vt:lpstr>Message-Based Architecture</vt:lpstr>
      <vt:lpstr>Azure Management Scopes</vt:lpstr>
      <vt:lpstr>Monitoring</vt:lpstr>
      <vt:lpstr>Module 3: Create and Deploy Apps in Azure </vt:lpstr>
      <vt:lpstr>Docker Container Lifecycle</vt:lpstr>
      <vt:lpstr>Module 5: Develop for the Cloud and for Azure Storage </vt:lpstr>
      <vt:lpstr>Cosmos DB</vt:lpstr>
      <vt:lpstr>Always Encrypted</vt:lpstr>
      <vt:lpstr>Module 6: Exam AZ-300 Exam Strategy </vt:lpstr>
      <vt:lpstr>Module 6 Learning Objectives</vt:lpstr>
      <vt:lpstr>Azure Migrate</vt:lpstr>
      <vt:lpstr>Core Networking</vt:lpstr>
      <vt:lpstr>Core Networking</vt:lpstr>
      <vt:lpstr>VNet Peering</vt:lpstr>
      <vt:lpstr>Load Balancing</vt:lpstr>
      <vt:lpstr>Azure Load Balancer</vt:lpstr>
      <vt:lpstr>Hybrid Networking</vt:lpstr>
      <vt:lpstr>Network Virtual Appliance</vt:lpstr>
      <vt:lpstr>Application Gateway</vt:lpstr>
      <vt:lpstr>Traffic Manager</vt:lpstr>
      <vt:lpstr>Front Door Service</vt:lpstr>
      <vt:lpstr>Azure Management Scopes</vt:lpstr>
      <vt:lpstr>Docker Container Lifecycle</vt:lpstr>
      <vt:lpstr>Event Architecture</vt:lpstr>
      <vt:lpstr>Cosmos DB</vt:lpstr>
      <vt:lpstr>Always Encrypted</vt:lpstr>
      <vt:lpstr>Exam AZ-303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AZ-303 Exam Strategy/Tips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</cp:lastModifiedBy>
  <cp:revision>111</cp:revision>
  <dcterms:created xsi:type="dcterms:W3CDTF">2015-09-28T19:52:00Z</dcterms:created>
  <dcterms:modified xsi:type="dcterms:W3CDTF">2020-09-21T12:55:59Z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